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02" r:id="rId2"/>
    <p:sldMasterId id="2147483720" r:id="rId3"/>
    <p:sldMasterId id="2147483738" r:id="rId4"/>
    <p:sldMasterId id="2147483753" r:id="rId5"/>
    <p:sldMasterId id="2147483760" r:id="rId6"/>
    <p:sldMasterId id="2147483779" r:id="rId7"/>
    <p:sldMasterId id="2147483791" r:id="rId8"/>
  </p:sldMasterIdLst>
  <p:notesMasterIdLst>
    <p:notesMasterId r:id="rId21"/>
  </p:notesMasterIdLst>
  <p:sldIdLst>
    <p:sldId id="262" r:id="rId9"/>
    <p:sldId id="263" r:id="rId10"/>
    <p:sldId id="258" r:id="rId11"/>
    <p:sldId id="259" r:id="rId12"/>
    <p:sldId id="260" r:id="rId13"/>
    <p:sldId id="261" r:id="rId14"/>
    <p:sldId id="265" r:id="rId15"/>
    <p:sldId id="266" r:id="rId16"/>
    <p:sldId id="267" r:id="rId17"/>
    <p:sldId id="256" r:id="rId18"/>
    <p:sldId id="270" r:id="rId19"/>
    <p:sldId id="25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67E399-034A-4B2A-92D1-DED99C2F1BF6}">
          <p14:sldIdLst>
            <p14:sldId id="262"/>
            <p14:sldId id="263"/>
          </p14:sldIdLst>
        </p14:section>
        <p14:section name="Content" id="{ED0D03D8-025F-49DF-8C61-8D882A94628C}">
          <p14:sldIdLst>
            <p14:sldId id="258"/>
            <p14:sldId id="259"/>
            <p14:sldId id="260"/>
            <p14:sldId id="261"/>
            <p14:sldId id="265"/>
            <p14:sldId id="266"/>
            <p14:sldId id="267"/>
            <p14:sldId id="256"/>
            <p14:sldId id="270"/>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42" autoAdjust="0"/>
    <p:restoredTop sz="94660"/>
  </p:normalViewPr>
  <p:slideViewPr>
    <p:cSldViewPr snapToGrid="0">
      <p:cViewPr varScale="1">
        <p:scale>
          <a:sx n="108" d="100"/>
          <a:sy n="108" d="100"/>
        </p:scale>
        <p:origin x="88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80AD1-A117-4418-9C5D-E050F2BDA638}" type="datetimeFigureOut">
              <a:rPr lang="en-US" smtClean="0"/>
              <a:t>10/16/2016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E42FF6-F9CF-469B-9427-9A86BEFD5896}" type="slidenum">
              <a:rPr lang="en-US" smtClean="0"/>
              <a:t>‹#›</a:t>
            </a:fld>
            <a:endParaRPr lang="en-US"/>
          </a:p>
        </p:txBody>
      </p:sp>
    </p:spTree>
    <p:extLst>
      <p:ext uri="{BB962C8B-B14F-4D97-AF65-F5344CB8AC3E}">
        <p14:creationId xmlns:p14="http://schemas.microsoft.com/office/powerpoint/2010/main" val="4292194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40964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220093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20619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93204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419878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2923444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134683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879017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4436363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1835278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0916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504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359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649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634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4276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05664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454444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95612851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2775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329495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29525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4758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09702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29085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585796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7414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874968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24327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2433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86497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9230314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579724416"/>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801293709"/>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145322"/>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1929165"/>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4216321835"/>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0135900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66308575"/>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575001725"/>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713749450"/>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844293602"/>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73964841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8374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5780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08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21487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20090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778922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05643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0622799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722895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2244257"/>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7980617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55576099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9292093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0866221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4124281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ured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312111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ured Blank Al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832942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ured Blank Light">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456131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29322950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55379273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ll to Actio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16074243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94721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0286823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97968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77930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028699"/>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92688970"/>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4965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3480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64105858"/>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6186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9760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063290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42088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46128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89282241"/>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3572066"/>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80657471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99138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17780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094811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1889004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088927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018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9748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9276037"/>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69311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5944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69643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884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80766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71668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25123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212477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1348364"/>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67805563"/>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1852632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42049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8026422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1063181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85852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6762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23767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10383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31556806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097493308"/>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7715522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a:t>Edit Master text styles</a:t>
            </a:r>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20743682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a:t>Click to edit Master title style</a:t>
            </a:r>
            <a:endParaRPr lang="en-US" dirty="0"/>
          </a:p>
        </p:txBody>
      </p:sp>
      <p:sp>
        <p:nvSpPr>
          <p:cNvPr id="7" name="TextBox 6"/>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361571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a:t>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a:t>Click to edit Master title style</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80716406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031278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4248254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7506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826194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69954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89593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225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8756747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2112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70839001"/>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15801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7052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58558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8918610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1926506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783722484"/>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48129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13977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0399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356648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9646247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4251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831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945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41775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3.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12.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4.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7.xml"/><Relationship Id="rId7" Type="http://schemas.openxmlformats.org/officeDocument/2006/relationships/theme" Target="../theme/theme5.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image" Target="../media/image12.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theme" Target="../theme/theme6.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image" Target="../media/image12.png"/><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7.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25.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8.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837548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700" r:id="rId35"/>
    <p:sldLayoutId id="2147483660" r:id="rId36"/>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2752063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5640072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40466986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7661085"/>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3358630"/>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43542200"/>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973674240"/>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Networking</a:t>
            </a:r>
          </a:p>
        </p:txBody>
      </p:sp>
      <p:sp>
        <p:nvSpPr>
          <p:cNvPr id="3" name="Text Placeholder 2"/>
          <p:cNvSpPr>
            <a:spLocks noGrp="1"/>
          </p:cNvSpPr>
          <p:nvPr>
            <p:ph type="body" sz="quarter" idx="10"/>
          </p:nvPr>
        </p:nvSpPr>
        <p:spPr/>
        <p:txBody>
          <a:bodyPr/>
          <a:lstStyle/>
          <a:p>
            <a:r>
              <a:rPr lang="en-US" sz="2800" dirty="0"/>
              <a:t>David Benedic</a:t>
            </a:r>
          </a:p>
          <a:p>
            <a:r>
              <a:rPr lang="en-US" sz="2800"/>
              <a:t>Cardinal Solutions Group</a:t>
            </a:r>
          </a:p>
        </p:txBody>
      </p:sp>
    </p:spTree>
    <p:extLst>
      <p:ext uri="{BB962C8B-B14F-4D97-AF65-F5344CB8AC3E}">
        <p14:creationId xmlns:p14="http://schemas.microsoft.com/office/powerpoint/2010/main" val="40686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marL="457200" lvl="1" indent="0">
              <a:buNone/>
            </a:pPr>
            <a:r>
              <a:rPr lang="en-US" sz="2000" dirty="0"/>
              <a:t>Multiple VMs share the workload via public facing endpoints</a:t>
            </a:r>
          </a:p>
          <a:p>
            <a:r>
              <a:rPr lang="en-US" sz="2800" dirty="0"/>
              <a:t>Internal Load </a:t>
            </a:r>
            <a:r>
              <a:rPr lang="en-US" altLang="zh-CN" sz="2800" dirty="0"/>
              <a:t>balancing</a:t>
            </a:r>
            <a:endParaRPr lang="en-US" sz="2800" dirty="0"/>
          </a:p>
          <a:p>
            <a:pPr marL="457200" lvl="1" indent="0">
              <a:buNone/>
            </a:pPr>
            <a:r>
              <a:rPr lang="en-US" altLang="zh-CN" sz="2000" dirty="0"/>
              <a:t>Load balancing between VMs that don’t have public facing endpoints</a:t>
            </a:r>
            <a:endParaRPr lang="en-US" sz="20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10</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a:solidFill>
                    <a:prstClr val="white"/>
                  </a:solidFill>
                </a:rPr>
                <a:t>External Load Balancer</a:t>
              </a: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prstClr val="white"/>
                  </a:solidFill>
                </a:rPr>
                <a:t>Internal</a:t>
              </a:r>
              <a:r>
                <a:rPr lang="es-ES" sz="1200" b="1" dirty="0">
                  <a:solidFill>
                    <a:prstClr val="white"/>
                  </a:solidFill>
                </a:rPr>
                <a:t> Load </a:t>
              </a:r>
              <a:r>
                <a:rPr lang="en-US" sz="1200" b="1" dirty="0">
                  <a:solidFill>
                    <a:prstClr val="white"/>
                  </a:solidFill>
                </a:rPr>
                <a:t>Balancer</a:t>
              </a: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a:solidFill>
                  <a:prstClr val="white"/>
                </a:solidFill>
              </a:rPr>
              <a:t>Back end</a:t>
            </a: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a:solidFill>
                  <a:prstClr val="white"/>
                </a:solidFill>
              </a:rPr>
              <a:t>Front end</a:t>
            </a: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prstClr val="white"/>
                </a:solidFill>
                <a:ea typeface="Segoe UI" pitchFamily="34" charset="0"/>
                <a:cs typeface="Segoe UI" pitchFamily="34" charset="0"/>
              </a:rPr>
              <a:t>Internet</a:t>
            </a: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a:solidFill>
                  <a:prstClr val="white"/>
                </a:solidFill>
              </a:rPr>
              <a:t>Microsoft Azure</a:t>
            </a: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a:solidFill>
                  <a:schemeClr val="bg1"/>
                </a:solidFill>
              </a:rPr>
              <a:t>Public VIP</a:t>
            </a:r>
          </a:p>
        </p:txBody>
      </p:sp>
    </p:spTree>
    <p:extLst>
      <p:ext uri="{BB962C8B-B14F-4D97-AF65-F5344CB8AC3E}">
        <p14:creationId xmlns:p14="http://schemas.microsoft.com/office/powerpoint/2010/main" val="18252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Application Gateway</a:t>
            </a:r>
          </a:p>
        </p:txBody>
      </p:sp>
      <p:sp>
        <p:nvSpPr>
          <p:cNvPr id="3" name="Content Placeholder 2"/>
          <p:cNvSpPr>
            <a:spLocks noGrp="1"/>
          </p:cNvSpPr>
          <p:nvPr>
            <p:ph sz="quarter" idx="10"/>
          </p:nvPr>
        </p:nvSpPr>
        <p:spPr>
          <a:prstGeom prst="rect">
            <a:avLst/>
          </a:prstGeom>
        </p:spPr>
        <p:txBody>
          <a:bodyPr>
            <a:noAutofit/>
          </a:bodyPr>
          <a:lstStyle/>
          <a:p>
            <a:r>
              <a:rPr lang="en-US" dirty="0"/>
              <a:t>Azure-managed, layer 7 load </a:t>
            </a:r>
            <a:r>
              <a:rPr lang="en-US" dirty="0" err="1"/>
              <a:t>balacner</a:t>
            </a:r>
            <a:endParaRPr lang="en-US" dirty="0"/>
          </a:p>
          <a:p>
            <a:r>
              <a:rPr lang="en-US" dirty="0"/>
              <a:t>HTTP routing based on app-level policies</a:t>
            </a:r>
          </a:p>
          <a:p>
            <a:pPr lvl="2"/>
            <a:r>
              <a:rPr lang="en-US" dirty="0"/>
              <a:t>Cookies affinity</a:t>
            </a:r>
          </a:p>
          <a:p>
            <a:pPr lvl="2"/>
            <a:r>
              <a:rPr lang="en-US" dirty="0"/>
              <a:t>URL hash</a:t>
            </a:r>
          </a:p>
          <a:p>
            <a:r>
              <a:rPr lang="en-US" dirty="0"/>
              <a:t>SSL termination and caching</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122" name="Content Placeholder 5"/>
          <p:cNvPicPr>
            <a:picLocks noChangeAspect="1"/>
          </p:cNvPicPr>
          <p:nvPr/>
        </p:nvPicPr>
        <p:blipFill>
          <a:blip r:embed="rId3"/>
          <a:stretch>
            <a:fillRect/>
          </a:stretch>
        </p:blipFill>
        <p:spPr>
          <a:xfrm>
            <a:off x="5600367" y="1907197"/>
            <a:ext cx="6035123" cy="4206660"/>
          </a:xfrm>
          <a:prstGeom prst="rect">
            <a:avLst/>
          </a:prstGeom>
        </p:spPr>
      </p:pic>
    </p:spTree>
    <p:extLst>
      <p:ext uri="{BB962C8B-B14F-4D97-AF65-F5344CB8AC3E}">
        <p14:creationId xmlns:p14="http://schemas.microsoft.com/office/powerpoint/2010/main" val="158105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r>
              <a:rPr lang="en-US" sz="2800" dirty="0"/>
              <a:t>Priority Routing</a:t>
            </a:r>
          </a:p>
          <a:p>
            <a:r>
              <a:rPr lang="en-US" sz="2800"/>
              <a:t>Performance Routing</a:t>
            </a:r>
            <a:endParaRPr lang="en-US" sz="28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a:solidFill>
                  <a:schemeClr val="bg1"/>
                </a:solidFill>
              </a:rPr>
              <a:t>North America</a:t>
            </a: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a:solidFill>
                  <a:schemeClr val="bg1"/>
                </a:solidFill>
              </a:rPr>
              <a:t>Europe</a:t>
            </a:r>
          </a:p>
        </p:txBody>
      </p:sp>
    </p:spTree>
    <p:extLst>
      <p:ext uri="{BB962C8B-B14F-4D97-AF65-F5344CB8AC3E}">
        <p14:creationId xmlns:p14="http://schemas.microsoft.com/office/powerpoint/2010/main" val="289941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Network Security</a:t>
            </a: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Load Balancing</a:t>
            </a:r>
            <a:endParaRPr lang="en-US" sz="4000" dirty="0">
              <a:solidFill>
                <a:schemeClr val="bg1"/>
              </a:solidFill>
              <a:latin typeface="+mj-lt"/>
            </a:endParaRPr>
          </a:p>
        </p:txBody>
      </p:sp>
    </p:spTree>
    <p:extLst>
      <p:ext uri="{BB962C8B-B14F-4D97-AF65-F5344CB8AC3E}">
        <p14:creationId xmlns:p14="http://schemas.microsoft.com/office/powerpoint/2010/main" val="23750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25801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207709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a:t>Virtual Network Scenarios</a:t>
            </a:r>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a:t>Hybrid Public/Private Cloud</a:t>
            </a:r>
          </a:p>
          <a:p>
            <a:pPr marL="457200" lvl="1" indent="0">
              <a:buNone/>
            </a:pPr>
            <a:r>
              <a:rPr lang="en-US" dirty="0"/>
              <a:t>Enterprise app in Microsoft Azure</a:t>
            </a:r>
            <a:r>
              <a:rPr lang="en-US" altLang="zh-CN" dirty="0"/>
              <a:t> requiring connectivity to </a:t>
            </a:r>
            <a:r>
              <a:rPr lang="en-US" altLang="zh-CN" dirty="0" err="1"/>
              <a:t>on-premise</a:t>
            </a:r>
            <a:r>
              <a:rPr lang="en-US" altLang="zh-CN" dirty="0"/>
              <a:t> resources</a:t>
            </a:r>
            <a:endParaRPr lang="en-US" dirty="0"/>
          </a:p>
          <a:p>
            <a:r>
              <a:rPr lang="en-US" sz="2800" dirty="0"/>
              <a:t>Enterprise Identity and Access Control</a:t>
            </a:r>
          </a:p>
          <a:p>
            <a:pPr marL="457200" lvl="1" indent="0">
              <a:buNone/>
            </a:pPr>
            <a:r>
              <a:rPr lang="en-US" dirty="0"/>
              <a:t>Manage identity and access control with on-premises resources (on-premises Active Directory)</a:t>
            </a:r>
          </a:p>
          <a:p>
            <a:r>
              <a:rPr lang="en-US" sz="2800" dirty="0"/>
              <a:t>Monitoring and Management</a:t>
            </a:r>
          </a:p>
          <a:p>
            <a:pPr marL="457200" lvl="1" indent="0">
              <a:buNone/>
            </a:pPr>
            <a:r>
              <a:rPr lang="en-US" dirty="0"/>
              <a:t>Remote monitoring and trouble-shooting of resources running in Azure</a:t>
            </a:r>
          </a:p>
          <a:p>
            <a:r>
              <a:rPr lang="en-US" sz="2800" dirty="0"/>
              <a:t>Advanced Connectivity Requirements</a:t>
            </a:r>
          </a:p>
          <a:p>
            <a:pPr marL="457200" lvl="1" indent="0">
              <a:buNone/>
            </a:pPr>
            <a:r>
              <a:rPr lang="en-US" dirty="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253527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a:t>
            </a:r>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a:t>Site-to</a:t>
            </a:r>
            <a:r>
              <a:rPr lang="en-US" altLang="zh-CN" sz="3200" dirty="0"/>
              <a:t>-site</a:t>
            </a:r>
          </a:p>
          <a:p>
            <a:pPr marL="457200" lvl="1" indent="0">
              <a:buNone/>
            </a:pPr>
            <a:r>
              <a:rPr lang="en-US" altLang="zh-CN" sz="2000" dirty="0"/>
              <a:t>Create a secure connection between your on-premises site and your virtual network</a:t>
            </a:r>
          </a:p>
          <a:p>
            <a:pPr marL="457200" lvl="1" indent="0">
              <a:buNone/>
            </a:pPr>
            <a:endParaRPr lang="en-US" altLang="zh-CN" sz="2000" dirty="0"/>
          </a:p>
          <a:p>
            <a:r>
              <a:rPr lang="en-US" altLang="zh-CN" sz="3200" dirty="0"/>
              <a:t>Point-to-site</a:t>
            </a:r>
          </a:p>
          <a:p>
            <a:pPr marL="457200" lvl="1" indent="0">
              <a:buNone/>
            </a:pPr>
            <a:r>
              <a:rPr lang="en-US" altLang="zh-CN" sz="2000" dirty="0"/>
              <a:t>Create a secure connection via VPN to your virtual network</a:t>
            </a:r>
          </a:p>
          <a:p>
            <a:pPr marL="457200" lvl="1" indent="0">
              <a:buNone/>
            </a:pPr>
            <a:endParaRPr lang="en-US" altLang="zh-CN" sz="2000" dirty="0"/>
          </a:p>
          <a:p>
            <a:r>
              <a:rPr lang="en-US" altLang="zh-CN" sz="3200" dirty="0"/>
              <a:t>ExpressRoute</a:t>
            </a:r>
            <a:r>
              <a:rPr lang="en-US" altLang="zh-CN" sz="3200" baseline="30000" dirty="0"/>
              <a:t>TM</a:t>
            </a:r>
          </a:p>
          <a:p>
            <a:pPr marL="457200" lvl="1" indent="0">
              <a:buNone/>
            </a:pPr>
            <a:br>
              <a:rPr lang="en-US" altLang="zh-CN" sz="2800" baseline="30000" dirty="0"/>
            </a:br>
            <a:r>
              <a:rPr lang="en-US" altLang="zh-CN" sz="2800" baseline="30000" dirty="0"/>
              <a:t>Create a private connection between Azure </a:t>
            </a:r>
            <a:br>
              <a:rPr lang="en-US" altLang="zh-CN" sz="2800" baseline="30000" dirty="0"/>
            </a:br>
            <a:r>
              <a:rPr lang="en-US" altLang="zh-CN" sz="2800" baseline="30000" dirty="0"/>
              <a:t>data centers and infrastructures on </a:t>
            </a:r>
            <a:br>
              <a:rPr lang="en-US" altLang="zh-CN" sz="2800" baseline="30000" dirty="0"/>
            </a:br>
            <a:r>
              <a:rPr lang="en-US" altLang="zh-CN" sz="2800" baseline="30000" dirty="0"/>
              <a:t>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520883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err="1"/>
              <a:t>Vnet</a:t>
            </a:r>
            <a:r>
              <a:rPr lang="en-US" dirty="0"/>
              <a:t>-to-</a:t>
            </a:r>
            <a:r>
              <a:rPr lang="en-US" dirty="0" err="1"/>
              <a:t>Vnet</a:t>
            </a:r>
            <a:r>
              <a:rPr lang="en-US" dirty="0"/>
              <a:t> Peering</a:t>
            </a:r>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altLang="zh-CN" sz="3200" dirty="0"/>
              <a:t>Easily connect virtual networks in the same region</a:t>
            </a:r>
            <a:br>
              <a:rPr lang="en-US" altLang="zh-CN" sz="3200" dirty="0"/>
            </a:br>
            <a:endParaRPr lang="en-US" altLang="zh-CN" sz="3200" dirty="0"/>
          </a:p>
          <a:p>
            <a:r>
              <a:rPr lang="en-US" altLang="zh-CN" sz="3200" dirty="0"/>
              <a:t>Peer multiple virtual networks, even across subscriptions</a:t>
            </a:r>
            <a:br>
              <a:rPr lang="en-US" altLang="zh-CN" sz="3200" dirty="0"/>
            </a:br>
            <a:endParaRPr lang="en-US" altLang="zh-CN" sz="3200" dirty="0"/>
          </a:p>
          <a:p>
            <a:r>
              <a:rPr lang="en-US" altLang="zh-CN" sz="3200" dirty="0"/>
              <a:t>No bandwidth throttling (connects through Azure backbone)</a:t>
            </a:r>
            <a:br>
              <a:rPr lang="en-US" altLang="zh-CN" sz="3200" dirty="0"/>
            </a:br>
            <a:endParaRPr lang="en-US" altLang="zh-CN" sz="2400" baseline="30000" dirty="0"/>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271268357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Network Security</a:t>
            </a:r>
            <a:br>
              <a:rPr lang="en-US" dirty="0"/>
            </a:br>
            <a:endParaRPr lang="en-US" dirty="0"/>
          </a:p>
        </p:txBody>
      </p:sp>
    </p:spTree>
    <p:extLst>
      <p:ext uri="{BB962C8B-B14F-4D97-AF65-F5344CB8AC3E}">
        <p14:creationId xmlns:p14="http://schemas.microsoft.com/office/powerpoint/2010/main" val="130741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Load Balancing</a:t>
            </a:r>
            <a:br>
              <a:rPr lang="en-US" dirty="0"/>
            </a:br>
            <a:endParaRPr lang="en-US" dirty="0"/>
          </a:p>
        </p:txBody>
      </p:sp>
    </p:spTree>
    <p:extLst>
      <p:ext uri="{BB962C8B-B14F-4D97-AF65-F5344CB8AC3E}">
        <p14:creationId xmlns:p14="http://schemas.microsoft.com/office/powerpoint/2010/main" val="28392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_by_MSF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by_MSFT" id="{173F0955-DEB8-4154-A723-A2EE1F2281F0}" vid="{3A4667CC-C88F-4836-9DA5-BEFF928208D0}"/>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Azure_by_MSFT</Template>
  <TotalTime>30</TotalTime>
  <Words>235</Words>
  <Application>Microsoft Office PowerPoint</Application>
  <PresentationFormat>Widescreen</PresentationFormat>
  <Paragraphs>80</Paragraphs>
  <Slides>12</Slides>
  <Notes>8</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12</vt:i4>
      </vt:variant>
    </vt:vector>
  </HeadingPairs>
  <TitlesOfParts>
    <vt:vector size="31" baseType="lpstr">
      <vt:lpstr>Arial</vt:lpstr>
      <vt:lpstr>Calibri</vt:lpstr>
      <vt:lpstr>Calibri Light</vt:lpstr>
      <vt:lpstr>Consolas</vt:lpstr>
      <vt:lpstr>Courier New</vt:lpstr>
      <vt:lpstr>Mangal</vt:lpstr>
      <vt:lpstr>Myriad Pro</vt:lpstr>
      <vt:lpstr>Segoe UI</vt:lpstr>
      <vt:lpstr>Segoe UI Light</vt:lpstr>
      <vt:lpstr>Verdana</vt:lpstr>
      <vt:lpstr>Wingdings</vt:lpstr>
      <vt:lpstr>Azure_by_MSFT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Azure Networking</vt:lpstr>
      <vt:lpstr>Agenda</vt:lpstr>
      <vt:lpstr>Virtual Networks</vt:lpstr>
      <vt:lpstr>Azure Virtual Networks</vt:lpstr>
      <vt:lpstr>Virtual Network Scenarios</vt:lpstr>
      <vt:lpstr>Cross-premises Connectivity</vt:lpstr>
      <vt:lpstr>Vnet-to-Vnet Peering</vt:lpstr>
      <vt:lpstr>Network Security </vt:lpstr>
      <vt:lpstr>Load Balancing </vt:lpstr>
      <vt:lpstr>Load balancing</vt:lpstr>
      <vt:lpstr>Azure Application Gateway</vt:lpstr>
      <vt:lpstr>Traffic Manager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IaaS</dc:title>
  <dc:creator>David Benedic</dc:creator>
  <cp:lastModifiedBy>David Benedic</cp:lastModifiedBy>
  <cp:revision>12</cp:revision>
  <dcterms:created xsi:type="dcterms:W3CDTF">2016-10-15T21:52:39Z</dcterms:created>
  <dcterms:modified xsi:type="dcterms:W3CDTF">2016-10-17T01:28:31Z</dcterms:modified>
</cp:coreProperties>
</file>